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88" r:id="rId4"/>
  </p:sldMasterIdLst>
  <p:sldIdLst>
    <p:sldId id="298" r:id="rId5"/>
    <p:sldId id="301" r:id="rId6"/>
    <p:sldId id="313" r:id="rId7"/>
    <p:sldId id="303" r:id="rId8"/>
    <p:sldId id="30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3" r:id="rId18"/>
    <p:sldId id="324" r:id="rId19"/>
    <p:sldId id="325" r:id="rId20"/>
    <p:sldId id="326" r:id="rId21"/>
    <p:sldId id="32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1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53140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1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859053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385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7652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593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066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0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005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464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9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964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496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2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hyperlink" Target="https://medium.com/@rahulshuklawork/prediction-of-loan-approval-with-machine-learning-539cbd2aad31" TargetMode="External"/><Relationship Id="rId4" Type="http://schemas.openxmlformats.org/officeDocument/2006/relationships/hyperlink" Target="https://www.kaggle.com/premptk/loan-approval-prediction-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2712" y="428625"/>
            <a:ext cx="8177238" cy="1511046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highlight>
                  <a:srgbClr val="800000"/>
                </a:highlight>
              </a:rPr>
              <a:t>Loan Approval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7057" y="2054353"/>
            <a:ext cx="2878944" cy="7745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highlight>
                  <a:srgbClr val="800000"/>
                </a:highlight>
              </a:rPr>
              <a:t>Ravindra Neralla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highlight>
                  <a:srgbClr val="800000"/>
                </a:highlight>
              </a:rPr>
              <a:t>DSC 630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2D318E-77B0-43C0-AD2A-6B80CCB2E5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972"/>
    </mc:Choice>
    <mc:Fallback>
      <p:transition spd="slow" advTm="9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745" y="650875"/>
            <a:ext cx="6334443" cy="4937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Observations on Plots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3952A-06D4-4D58-BDCD-7273872375A3}"/>
              </a:ext>
            </a:extLst>
          </p:cNvPr>
          <p:cNvSpPr txBox="1"/>
          <p:nvPr/>
        </p:nvSpPr>
        <p:spPr>
          <a:xfrm>
            <a:off x="3293745" y="1457325"/>
            <a:ext cx="7679055" cy="541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Gender: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There are around 300 Men and 100+ Women in the dataset.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Marital Status: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Around 65% of the population in the dataset is Marred.  Also, married applicants are more likely to be granted loans.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Dependents: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Most of the loan applicants have zero dependents and are also likely to accepted for loan.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Education: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About 80% of the population is Graduate and graduates have higher probability of loan approval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Employment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80% of population are not self employed.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 Area: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Majority applicants are from Semi-urban and also likely to be granted loans.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Credit_History: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Applicants with credit history are far more likely to be accepted.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Loan Amount Term: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Majority of the loans taken are for 360 Months (30 years).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A70A3A-BBB2-42B9-9B8D-2539690423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6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7"/>
    </mc:Choice>
    <mc:Fallback>
      <p:transition spd="slow" advTm="7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0" y="541527"/>
            <a:ext cx="7386319" cy="107222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>
                <a:solidFill>
                  <a:srgbClr val="FEFFFF"/>
                </a:solidFill>
                <a:highlight>
                  <a:srgbClr val="800080"/>
                </a:highlight>
              </a:rPr>
              <a:t>Distribution of Annual 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E7583-682B-43C8-AF2D-4056B1A99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831" y="1820673"/>
            <a:ext cx="6667500" cy="3867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8511D-06B8-4933-9864-2EB5BDBCF761}"/>
              </a:ext>
            </a:extLst>
          </p:cNvPr>
          <p:cNvSpPr txBox="1"/>
          <p:nvPr/>
        </p:nvSpPr>
        <p:spPr>
          <a:xfrm>
            <a:off x="1968711" y="6059982"/>
            <a:ext cx="747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distribution is right-skewed, most of the applicant's annual income is below $20000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799E11-B31F-4020-B9A8-BA7C00385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1"/>
    </mc:Choice>
    <mc:Fallback>
      <p:transition spd="slow" advTm="1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176" y="521301"/>
            <a:ext cx="4193647" cy="5946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b="1" dirty="0">
                <a:solidFill>
                  <a:srgbClr val="FEFFFF"/>
                </a:solidFill>
                <a:highlight>
                  <a:srgbClr val="800080"/>
                </a:highlight>
              </a:rPr>
              <a:t>Outlier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8511D-06B8-4933-9864-2EB5BDBCF761}"/>
              </a:ext>
            </a:extLst>
          </p:cNvPr>
          <p:cNvSpPr txBox="1"/>
          <p:nvPr/>
        </p:nvSpPr>
        <p:spPr>
          <a:xfrm>
            <a:off x="3531870" y="5413369"/>
            <a:ext cx="5988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above boxplot, it’s clear that there are outliers in the data, it is due to income disparity in the society.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76377-DFB2-47CC-BAEA-97DA7CED0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30" y="1343359"/>
            <a:ext cx="10721776" cy="352358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81DD78-3375-4758-8778-0FA9B7F85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1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88"/>
    </mc:Choice>
    <mc:Fallback>
      <p:transition spd="slow" advTm="2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176" y="521301"/>
            <a:ext cx="4573324" cy="5946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EFFFF"/>
                </a:solidFill>
                <a:highlight>
                  <a:srgbClr val="800080"/>
                </a:highlight>
              </a:rPr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B483-979E-463A-9542-CB8510099D0F}"/>
              </a:ext>
            </a:extLst>
          </p:cNvPr>
          <p:cNvSpPr txBox="1"/>
          <p:nvPr/>
        </p:nvSpPr>
        <p:spPr>
          <a:xfrm>
            <a:off x="1247775" y="1400175"/>
            <a:ext cx="24860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are four models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Randomforest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CFAE6-9066-4D54-942F-1E4ECDD274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18480" y="1648005"/>
            <a:ext cx="5811522" cy="94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936D68-B249-4454-A98C-F9120CF591D5}"/>
              </a:ext>
            </a:extLst>
          </p:cNvPr>
          <p:cNvSpPr txBox="1"/>
          <p:nvPr/>
        </p:nvSpPr>
        <p:spPr>
          <a:xfrm>
            <a:off x="3578860" y="1278674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80CDA-4EC4-4E66-A097-CF44CFD2AC75}"/>
              </a:ext>
            </a:extLst>
          </p:cNvPr>
          <p:cNvSpPr txBox="1"/>
          <p:nvPr/>
        </p:nvSpPr>
        <p:spPr>
          <a:xfrm>
            <a:off x="3578860" y="2493586"/>
            <a:ext cx="235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590CCB-5FD8-4E8D-AA4A-CC7DA5DDD36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20996" y="2748248"/>
            <a:ext cx="5216208" cy="11963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C10F56-5084-42D6-AF8C-078D9C043851}"/>
              </a:ext>
            </a:extLst>
          </p:cNvPr>
          <p:cNvSpPr txBox="1"/>
          <p:nvPr/>
        </p:nvSpPr>
        <p:spPr>
          <a:xfrm>
            <a:off x="3383279" y="3958998"/>
            <a:ext cx="235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Naïve Bayes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9B07E-D573-42FC-A1F5-58E37E2E2BD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86402" y="4163404"/>
            <a:ext cx="3365500" cy="104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4FA7A3-C77B-4D1A-BE5E-2E77E4406538}"/>
              </a:ext>
            </a:extLst>
          </p:cNvPr>
          <p:cNvSpPr txBox="1"/>
          <p:nvPr/>
        </p:nvSpPr>
        <p:spPr>
          <a:xfrm>
            <a:off x="3449319" y="5273159"/>
            <a:ext cx="173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SVM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861AB7-A48E-4AF3-B1BF-0417BC722D0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486402" y="5710470"/>
            <a:ext cx="3644186" cy="92248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AB8373E-A752-482E-AD35-0B1A080A0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26"/>
    </mc:Choice>
    <mc:Fallback>
      <p:transition spd="slow" advTm="93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ED02-67DE-47E8-8312-2314180AB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Confusion Matrix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F008780-5FDA-4FE7-89E4-E9E221ACFD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17488" b="17488"/>
          <a:stretch/>
        </p:blipFill>
        <p:spPr>
          <a:xfrm>
            <a:off x="2815245" y="535782"/>
            <a:ext cx="7703848" cy="3981449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3282C8-C660-4BD9-8CA7-97385F531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2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21"/>
    </mc:Choice>
    <mc:Fallback>
      <p:transition spd="slow" advTm="51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B755-BF30-4552-93F0-F63078E5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33" y="378892"/>
            <a:ext cx="8915400" cy="566738"/>
          </a:xfrm>
        </p:spPr>
        <p:txBody>
          <a:bodyPr/>
          <a:lstStyle/>
          <a:p>
            <a:r>
              <a:rPr lang="en-US" b="1" dirty="0"/>
              <a:t>Classification Report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B7F362C-D0DD-46F6-9BD1-3CA8F65825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7473" b="7473"/>
          <a:stretch/>
        </p:blipFill>
        <p:spPr>
          <a:xfrm>
            <a:off x="2426652" y="945630"/>
            <a:ext cx="8915400" cy="38549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1C7EC-9C6F-4FC7-872D-8F77AA4E0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Chart shows the good precision and recall values and f1score 0.860 for approved cases indicates that model is performing as expected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7D6015-1768-4CA5-8B53-E5EE00618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13"/>
    </mc:Choice>
    <mc:Fallback>
      <p:transition spd="slow" advTm="4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A79D-115A-48DD-9EFD-F2BE66D7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46304"/>
            <a:ext cx="4725987" cy="576655"/>
          </a:xfrm>
        </p:spPr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B9022-E536-4F87-997F-0D6472145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5691187" cy="373062"/>
          </a:xfrm>
        </p:spPr>
        <p:txBody>
          <a:bodyPr/>
          <a:lstStyle/>
          <a:p>
            <a:r>
              <a:rPr lang="en-US" b="1" dirty="0"/>
              <a:t>Area under the curve is 0.75 indicates that model is reliable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F173457-9394-46CB-8F43-A9FAC43F0A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2884" b="2884"/>
          <a:stretch/>
        </p:blipFill>
        <p:spPr>
          <a:xfrm>
            <a:off x="2837096" y="977900"/>
            <a:ext cx="8078236" cy="3492985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B2715D-CC3D-42E6-945D-11FC96437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1"/>
    </mc:Choice>
    <mc:Fallback>
      <p:transition spd="slow" advTm="18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F4F6-05B3-406C-AE91-B564B4F2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933" y="95775"/>
            <a:ext cx="3821747" cy="3715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Importance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64924E0-E02B-4814-A76A-F15E35E4F9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3901" b="3901"/>
          <a:stretch/>
        </p:blipFill>
        <p:spPr>
          <a:xfrm>
            <a:off x="2589213" y="756885"/>
            <a:ext cx="8915400" cy="38549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AD6B1-5E1F-42B1-929E-55D6D2D54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/>
              <a:t>Above chart shows that credit history is most important factor in deciding the loan application followed by applicant income and loan amount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193A5B-942E-4C5F-BEFD-EA9AA7AB2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5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84"/>
    </mc:Choice>
    <mc:Fallback>
      <p:transition spd="slow" advTm="48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176" y="521301"/>
            <a:ext cx="4573324" cy="5946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EFFFF"/>
                </a:solidFill>
                <a:highlight>
                  <a:srgbClr val="800080"/>
                </a:highlight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1B483-979E-463A-9542-CB8510099D0F}"/>
              </a:ext>
            </a:extLst>
          </p:cNvPr>
          <p:cNvSpPr txBox="1"/>
          <p:nvPr/>
        </p:nvSpPr>
        <p:spPr>
          <a:xfrm>
            <a:off x="2971800" y="1714501"/>
            <a:ext cx="9220200" cy="1800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SzPts val="1200"/>
              <a:buFont typeface="+mj-lt"/>
              <a:buAutoNum type="arabicPeriod"/>
            </a:pP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https://www.kaggle.com/premptk/loan-approval-prediction-</a:t>
            </a:r>
            <a:r>
              <a:rPr lang="en-US" u="sng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model/data?select=LoanApprovalPrediction.csv</a:t>
            </a:r>
          </a:p>
          <a:p>
            <a:pPr marL="342900" marR="0" lvl="0" indent="-342900">
              <a:spcBef>
                <a:spcPts val="240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https://medium.com/@rahulshuklawork/prediction-of-loan-approval-with-machine-learning-539cbd2aad31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A6EF88-1106-4BA5-AC65-F02E242AA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8"/>
    </mc:Choice>
    <mc:Fallback>
      <p:transition spd="slow" advTm="7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B5C58-70ED-4F8C-9A9F-E110F71A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60" y="772161"/>
            <a:ext cx="2029973" cy="380363"/>
          </a:xfrm>
        </p:spPr>
        <p:txBody>
          <a:bodyPr>
            <a:noAutofit/>
          </a:bodyPr>
          <a:lstStyle/>
          <a:p>
            <a:r>
              <a:rPr lang="en-US" b="1" dirty="0"/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7172-ADA9-4F34-B3B6-35F35AF5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851" y="1452376"/>
            <a:ext cx="5850824" cy="3357750"/>
          </a:xfrm>
        </p:spPr>
        <p:txBody>
          <a:bodyPr>
            <a:normAutofit/>
          </a:bodyPr>
          <a:lstStyle/>
          <a:p>
            <a:r>
              <a:rPr lang="en-US" sz="3200" b="1" dirty="0"/>
              <a:t>Objective:</a:t>
            </a:r>
            <a:endParaRPr lang="en-US" sz="3200" dirty="0"/>
          </a:p>
          <a:p>
            <a:pPr algn="just"/>
            <a:r>
              <a:rPr lang="en-US" dirty="0"/>
              <a:t>Primary objective of the analysis is performing data analysis on bank customer dataset and building prediction model, to predict whether a customer loan application would be approved or not.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20D9A-EF67-492F-9E07-DA21D8730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660" y="1452376"/>
            <a:ext cx="3914776" cy="349110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financial industry, deciding on a loan application, whether to approve or not is a two-edged sword.  Bank should not lose business by denying a legitimate customer, who can repay.  Also, it should not approve loan to in-eligible customer.  Banks are playing important role in challenging times like now, with COVID pandemic across the globe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2FEF5B-1826-4AD8-A2F6-982CC7CFF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7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30"/>
    </mc:Choice>
    <mc:Fallback>
      <p:transition spd="slow" advTm="5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6CD6C8C-6F04-4037-901C-7673C2102119}"/>
              </a:ext>
            </a:extLst>
          </p:cNvPr>
          <p:cNvSpPr txBox="1">
            <a:spLocks/>
          </p:cNvSpPr>
          <p:nvPr/>
        </p:nvSpPr>
        <p:spPr>
          <a:xfrm>
            <a:off x="1774825" y="731519"/>
            <a:ext cx="7572375" cy="67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Variables in Customer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357B32-A173-4FE3-93FE-AA9AF994D744}"/>
              </a:ext>
            </a:extLst>
          </p:cNvPr>
          <p:cNvSpPr txBox="1"/>
          <p:nvPr/>
        </p:nvSpPr>
        <p:spPr>
          <a:xfrm>
            <a:off x="2309812" y="1692274"/>
            <a:ext cx="7572376" cy="425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are the 13 variables present in the dataset.</a:t>
            </a: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Loan_ID		            Unique Loan ID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Gender		            Male/ Female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Married		            Applicant married (Y/N)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Dependents		    Number of dependents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Education		    Applicant Education (Graduate/ Under Graduate)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Self_Employed	   Self employed (Y/N)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ApplicantIncome	   Applicant income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CoapplicantIncome	  Coapplicant income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LoanAmount		  Loan amount in thousands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Loan_Amount_Term Term of loan in months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Credit_History	credit history meets guidelines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Property_Area		Urban/ Semi Urban/ Rural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Loan_Status		Loan approved (Y/N)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844966-73CD-4E8E-9A9B-4027FE2C4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52"/>
    </mc:Choice>
    <mc:Fallback>
      <p:transition spd="slow" advTm="8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1250950"/>
            <a:ext cx="6334443" cy="4937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Sample Customer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B8B02-0818-48F9-B996-652C1DBDA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05" y="2557462"/>
            <a:ext cx="11855470" cy="2310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37B2F-EE0B-4987-B0D0-A7E9078F3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920" y="5508845"/>
            <a:ext cx="3789680" cy="134915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06C3BD7-76E9-45A4-9B79-71893D873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7"/>
    </mc:Choice>
    <mc:Fallback>
      <p:transition spd="slow" advTm="32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0E5928-9813-4DEC-917E-4C87A401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/>
              <a:t>Feature Types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71680-87EA-4634-9536-83933680994B}"/>
              </a:ext>
            </a:extLst>
          </p:cNvPr>
          <p:cNvSpPr txBox="1"/>
          <p:nvPr/>
        </p:nvSpPr>
        <p:spPr>
          <a:xfrm>
            <a:off x="5285509" y="1093380"/>
            <a:ext cx="6219103" cy="4679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300" b="1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R="0"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data present in dataset, features can be divided into below three categories.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marR="0" lvl="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 Features: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Based on the data, (Yes/No or Male/Female) below are categorical variables.</a:t>
            </a: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Gender, Married, Self_Employed, Credit_History, Loan_Status.</a:t>
            </a:r>
          </a:p>
          <a:p>
            <a:pPr marL="342900" marR="0" lvl="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Ordinal Features: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Based on the data with inherent hierarchy, below are ordinal variables.</a:t>
            </a: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Dependents, Education and Property_Area</a:t>
            </a:r>
          </a:p>
          <a:p>
            <a:pPr marL="342900" marR="0" lvl="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Numerical Features: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Based on the numerical data, below are numerical variables.</a:t>
            </a:r>
          </a:p>
          <a:p>
            <a:pPr marL="171450" marR="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ApplicantIncome, Co-applicantIncome, LoanAmount, Loan_Amount_Term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C02F11-111E-4D48-B2CD-1CB25DDD67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3716"/>
    </mc:Choice>
    <mc:Fallback>
      <p:transition spd="slow" advTm="73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1250950"/>
            <a:ext cx="6334443" cy="4937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 Preparation and EDA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3952A-06D4-4D58-BDCD-7273872375A3}"/>
              </a:ext>
            </a:extLst>
          </p:cNvPr>
          <p:cNvSpPr txBox="1"/>
          <p:nvPr/>
        </p:nvSpPr>
        <p:spPr>
          <a:xfrm>
            <a:off x="2981325" y="2371725"/>
            <a:ext cx="8086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and remove if any unwanted variables in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missing values and outliers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categorical variables to numerical for model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Verify the data and if needed perform scaling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3BAEF3-1F64-4B15-8EEE-DC13428E3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6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27"/>
    </mc:Choice>
    <mc:Fallback>
      <p:transition spd="slow" advTm="117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0" y="1250950"/>
            <a:ext cx="6334443" cy="49371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Missing Values 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E5E7D-5F1E-4B9A-B2B7-C193A681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325" y="3398839"/>
            <a:ext cx="4038600" cy="3429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6B7A13-5288-4852-B878-DF2C50C4CDEA}"/>
              </a:ext>
            </a:extLst>
          </p:cNvPr>
          <p:cNvSpPr txBox="1">
            <a:spLocks/>
          </p:cNvSpPr>
          <p:nvPr/>
        </p:nvSpPr>
        <p:spPr>
          <a:xfrm>
            <a:off x="1388745" y="2078037"/>
            <a:ext cx="9879330" cy="115093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Daytona" panose="020B0604020202020204" pitchFamily="34" charset="0"/>
              </a:rPr>
              <a:t>It can be observed that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latin typeface="Daytona" panose="020B0604020202020204" pitchFamily="34" charset="0"/>
              </a:rPr>
              <a:t>There are 50 missing values in Credit_History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>
                <a:latin typeface="Daytona" panose="020B0604020202020204" pitchFamily="34" charset="0"/>
              </a:rPr>
              <a:t>32 missing values in Self_Employed variable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B15F25-138B-43EA-B2F2-1DA827FEF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7"/>
    </mc:Choice>
    <mc:Fallback>
      <p:transition spd="slow" advTm="1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4438126" cy="12900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EFFFF"/>
                </a:solidFill>
                <a:highlight>
                  <a:srgbClr val="000080"/>
                </a:highlight>
              </a:rPr>
              <a:t>Categorical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BCE92-7D78-4789-8450-9BF0EEF0C2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78405" y="375920"/>
            <a:ext cx="7232324" cy="61278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9B2AC6-B563-4834-A47C-D1B81271A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25"/>
    </mc:Choice>
    <mc:Fallback>
      <p:transition spd="slow" advTm="62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72AFD5-01AA-491E-91E7-CF6CC49E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4585879" cy="1651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EFFFF"/>
                </a:solidFill>
                <a:highlight>
                  <a:srgbClr val="000080"/>
                </a:highlight>
              </a:rPr>
              <a:t>Categorical Plots Continued..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272289-7B4B-42BA-BC75-E26205F860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26158" y="335280"/>
            <a:ext cx="6937234" cy="61946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33C67C-4A5E-4E02-BE27-E74488799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72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78"/>
    </mc:Choice>
    <mc:Fallback>
      <p:transition spd="slow" advTm="19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725</Words>
  <Application>Microsoft Office PowerPoint</Application>
  <PresentationFormat>Widescreen</PresentationFormat>
  <Paragraphs>80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Century Gothic</vt:lpstr>
      <vt:lpstr>Daytona</vt:lpstr>
      <vt:lpstr>Symbol</vt:lpstr>
      <vt:lpstr>Times New Roman</vt:lpstr>
      <vt:lpstr>Wingdings 3</vt:lpstr>
      <vt:lpstr>Wisp</vt:lpstr>
      <vt:lpstr>Loan Approval Prediction</vt:lpstr>
      <vt:lpstr>Introduction:</vt:lpstr>
      <vt:lpstr>PowerPoint Presentation</vt:lpstr>
      <vt:lpstr>Sample Customer Data</vt:lpstr>
      <vt:lpstr>Feature Types</vt:lpstr>
      <vt:lpstr>Data Preparation and EDA</vt:lpstr>
      <vt:lpstr>Missing Values in Data</vt:lpstr>
      <vt:lpstr>Categorical Plots</vt:lpstr>
      <vt:lpstr>Categorical Plots Continued..</vt:lpstr>
      <vt:lpstr>Observations on Plots</vt:lpstr>
      <vt:lpstr>Distribution of Annual Income</vt:lpstr>
      <vt:lpstr>Outlier Detection</vt:lpstr>
      <vt:lpstr>Model Building</vt:lpstr>
      <vt:lpstr>Confusion Matrix</vt:lpstr>
      <vt:lpstr>Classification Report</vt:lpstr>
      <vt:lpstr>Area Under the Curve (AUC)</vt:lpstr>
      <vt:lpstr>Feature Importance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2020-05-31T01:48:06Z</dcterms:created>
  <dcterms:modified xsi:type="dcterms:W3CDTF">2021-03-07T03:56:57Z</dcterms:modified>
</cp:coreProperties>
</file>